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sldIdLst>
    <p:sldId id="1100" r:id="rId2"/>
    <p:sldId id="1099" r:id="rId3"/>
    <p:sldId id="1101" r:id="rId4"/>
    <p:sldId id="1102" r:id="rId5"/>
    <p:sldId id="1103" r:id="rId6"/>
    <p:sldId id="1104" r:id="rId7"/>
    <p:sldId id="1105" r:id="rId8"/>
    <p:sldId id="1106" r:id="rId9"/>
    <p:sldId id="1107" r:id="rId10"/>
    <p:sldId id="1108" r:id="rId11"/>
    <p:sldId id="1109" r:id="rId12"/>
    <p:sldId id="1110" r:id="rId13"/>
    <p:sldId id="1111" r:id="rId14"/>
    <p:sldId id="1112" r:id="rId15"/>
    <p:sldId id="1113" r:id="rId16"/>
    <p:sldId id="1123" r:id="rId17"/>
    <p:sldId id="1124" r:id="rId18"/>
    <p:sldId id="1125" r:id="rId19"/>
    <p:sldId id="1126" r:id="rId20"/>
    <p:sldId id="1127" r:id="rId21"/>
    <p:sldId id="1128" r:id="rId22"/>
    <p:sldId id="1129" r:id="rId23"/>
    <p:sldId id="1130" r:id="rId24"/>
    <p:sldId id="1131" r:id="rId25"/>
    <p:sldId id="1132" r:id="rId26"/>
    <p:sldId id="1133" r:id="rId27"/>
    <p:sldId id="1135" r:id="rId28"/>
    <p:sldId id="1136" r:id="rId29"/>
    <p:sldId id="1137" r:id="rId30"/>
    <p:sldId id="1138" r:id="rId31"/>
    <p:sldId id="1139" r:id="rId32"/>
    <p:sldId id="1142" r:id="rId33"/>
    <p:sldId id="1143" r:id="rId34"/>
    <p:sldId id="1144" r:id="rId35"/>
    <p:sldId id="1145" r:id="rId36"/>
    <p:sldId id="1148" r:id="rId37"/>
    <p:sldId id="1149" r:id="rId38"/>
    <p:sldId id="1150" r:id="rId39"/>
    <p:sldId id="1151" r:id="rId40"/>
    <p:sldId id="1152" r:id="rId41"/>
    <p:sldId id="1153" r:id="rId42"/>
    <p:sldId id="1154" r:id="rId43"/>
    <p:sldId id="1155" r:id="rId44"/>
    <p:sldId id="1156" r:id="rId45"/>
    <p:sldId id="1157" r:id="rId46"/>
    <p:sldId id="1158" r:id="rId47"/>
    <p:sldId id="1159" r:id="rId48"/>
    <p:sldId id="1160" r:id="rId49"/>
    <p:sldId id="1161" r:id="rId50"/>
    <p:sldId id="1162" r:id="rId51"/>
    <p:sldId id="1163" r:id="rId52"/>
    <p:sldId id="1164" r:id="rId53"/>
    <p:sldId id="951" r:id="rId54"/>
    <p:sldId id="302" r:id="rId55"/>
    <p:sldId id="952" r:id="rId5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250" autoAdjust="0"/>
    <p:restoredTop sz="91945" autoAdjust="0"/>
  </p:normalViewPr>
  <p:slideViewPr>
    <p:cSldViewPr snapToGrid="0" snapToObjects="1">
      <p:cViewPr varScale="1">
        <p:scale>
          <a:sx n="113" d="100"/>
          <a:sy n="113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57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50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8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4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6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03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8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8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11 – Functions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a Python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1828800"/>
            <a:ext cx="5439266" cy="473737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gradeGetter.py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Gibson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100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gets a value between...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Input:  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an integer...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enter..."</a:t>
            </a:r>
            <a:endParaRPr lang="en-US" sz="16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code here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(MIN_GRADE, MAX_GRADE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got a"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grade)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99436" y="1702341"/>
            <a:ext cx="6304865" cy="760568"/>
            <a:chOff x="599436" y="1702341"/>
            <a:chExt cx="6304865" cy="760568"/>
          </a:xfrm>
        </p:grpSpPr>
        <p:sp>
          <p:nvSpPr>
            <p:cNvPr id="6" name="Rounded Rectangle 5"/>
            <p:cNvSpPr/>
            <p:nvPr/>
          </p:nvSpPr>
          <p:spPr>
            <a:xfrm flipH="1">
              <a:off x="3465772" y="1702341"/>
              <a:ext cx="3438529" cy="760568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9436" y="1866906"/>
              <a:ext cx="2025311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header comment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528908" y="20826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134457" y="2570347"/>
            <a:ext cx="4544161" cy="583695"/>
            <a:chOff x="1134457" y="2570347"/>
            <a:chExt cx="4544161" cy="583695"/>
          </a:xfrm>
        </p:grpSpPr>
        <p:sp>
          <p:nvSpPr>
            <p:cNvPr id="14" name="Rounded Rectangle 13"/>
            <p:cNvSpPr/>
            <p:nvPr/>
          </p:nvSpPr>
          <p:spPr>
            <a:xfrm flipH="1">
              <a:off x="3465772" y="2570347"/>
              <a:ext cx="2212846" cy="58369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34457" y="2662140"/>
              <a:ext cx="1490290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constants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528908" y="286219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97963" y="3280501"/>
            <a:ext cx="8031636" cy="1602783"/>
            <a:chOff x="197963" y="3280501"/>
            <a:chExt cx="8031636" cy="1602783"/>
          </a:xfrm>
        </p:grpSpPr>
        <p:sp>
          <p:nvSpPr>
            <p:cNvPr id="20" name="Rounded Rectangle 19"/>
            <p:cNvSpPr/>
            <p:nvPr/>
          </p:nvSpPr>
          <p:spPr>
            <a:xfrm flipH="1">
              <a:off x="3465769" y="3280501"/>
              <a:ext cx="4763830" cy="1602783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963" y="3491905"/>
              <a:ext cx="2426784" cy="132343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definitions and function headers for all functions other than</a:t>
              </a:r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main()</a:t>
              </a:r>
              <a:endPara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528907" y="40921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45234" y="5010213"/>
            <a:ext cx="8584755" cy="869685"/>
            <a:chOff x="345234" y="5010213"/>
            <a:chExt cx="8584755" cy="869685"/>
          </a:xfrm>
        </p:grpSpPr>
        <p:sp>
          <p:nvSpPr>
            <p:cNvPr id="25" name="Rounded Rectangle 24"/>
            <p:cNvSpPr/>
            <p:nvPr/>
          </p:nvSpPr>
          <p:spPr>
            <a:xfrm flipH="1">
              <a:off x="3465772" y="5010213"/>
              <a:ext cx="5464217" cy="86968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5234" y="5245000"/>
              <a:ext cx="2279514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main()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definition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528907" y="5445056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11962" y="5955163"/>
            <a:ext cx="3800947" cy="400110"/>
            <a:chOff x="711962" y="5955163"/>
            <a:chExt cx="3800947" cy="400110"/>
          </a:xfrm>
        </p:grpSpPr>
        <p:sp>
          <p:nvSpPr>
            <p:cNvPr id="32" name="Rounded Rectangle 31"/>
            <p:cNvSpPr/>
            <p:nvPr/>
          </p:nvSpPr>
          <p:spPr>
            <a:xfrm flipH="1">
              <a:off x="3465772" y="5985254"/>
              <a:ext cx="1047137" cy="350201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1962" y="5955163"/>
              <a:ext cx="1912785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call to</a:t>
              </a:r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main()</a:t>
              </a:r>
              <a:endPara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528907" y="616035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39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Globals</a:t>
            </a:r>
            <a:r>
              <a:rPr lang="en-US" dirty="0"/>
              <a:t> are variables declared outside </a:t>
            </a:r>
            <a:br>
              <a:rPr lang="en-US" dirty="0"/>
            </a:br>
            <a:r>
              <a:rPr lang="en-US" dirty="0"/>
              <a:t>of any function (including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/>
              <a:t> )</a:t>
            </a:r>
          </a:p>
          <a:p>
            <a:r>
              <a:rPr lang="en-US" dirty="0" smtClean="0"/>
              <a:t>Accessible globally in your program</a:t>
            </a:r>
          </a:p>
          <a:p>
            <a:pPr lvl="1"/>
            <a:r>
              <a:rPr lang="en-US" dirty="0" smtClean="0"/>
              <a:t>To all functions and code</a:t>
            </a:r>
          </a:p>
          <a:p>
            <a:pPr lvl="1"/>
            <a:endParaRPr lang="en-US" dirty="0"/>
          </a:p>
          <a:p>
            <a:r>
              <a:rPr lang="en-US" dirty="0"/>
              <a:t>Your programs </a:t>
            </a:r>
            <a:r>
              <a:rPr lang="en-US" u="sng" dirty="0"/>
              <a:t>may not</a:t>
            </a:r>
            <a:r>
              <a:rPr lang="en-US" dirty="0"/>
              <a:t> have global variables</a:t>
            </a:r>
          </a:p>
          <a:p>
            <a:r>
              <a:rPr lang="en-US" dirty="0"/>
              <a:t>Your programs </a:t>
            </a:r>
            <a:r>
              <a:rPr lang="en-US" u="sng" dirty="0"/>
              <a:t>may</a:t>
            </a:r>
            <a:r>
              <a:rPr lang="en-US" dirty="0"/>
              <a:t> use global </a:t>
            </a:r>
            <a:r>
              <a:rPr lang="en-US" b="1" dirty="0"/>
              <a:t>constants</a:t>
            </a:r>
            <a:endParaRPr lang="en-US" dirty="0"/>
          </a:p>
          <a:p>
            <a:pPr lvl="1"/>
            <a:r>
              <a:rPr lang="en-US" dirty="0"/>
              <a:t>In fact, constants </a:t>
            </a:r>
            <a:r>
              <a:rPr lang="en-US" u="sng" dirty="0"/>
              <a:t>should</a:t>
            </a:r>
            <a:r>
              <a:rPr lang="en-US" dirty="0"/>
              <a:t> </a:t>
            </a:r>
            <a:r>
              <a:rPr lang="en-US" dirty="0" smtClean="0"/>
              <a:t>be </a:t>
            </a:r>
            <a:r>
              <a:rPr lang="en-US" dirty="0"/>
              <a:t>global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Information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parameters provides a mechanism for </a:t>
            </a:r>
            <a:r>
              <a:rPr lang="en-US" u="sng" dirty="0"/>
              <a:t>initializing</a:t>
            </a:r>
            <a:r>
              <a:rPr lang="en-US" dirty="0"/>
              <a:t> the variables in a function</a:t>
            </a:r>
          </a:p>
          <a:p>
            <a:endParaRPr lang="en-US" dirty="0" smtClean="0"/>
          </a:p>
          <a:p>
            <a:r>
              <a:rPr lang="en-US" dirty="0" smtClean="0"/>
              <a:t>Parameters </a:t>
            </a:r>
            <a:r>
              <a:rPr lang="en-US" dirty="0"/>
              <a:t>act as </a:t>
            </a:r>
            <a:r>
              <a:rPr lang="en-US" b="1" i="1" dirty="0"/>
              <a:t>inputs</a:t>
            </a:r>
            <a:r>
              <a:rPr lang="en-US" dirty="0"/>
              <a:t> to a function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call a function many times and get </a:t>
            </a:r>
            <a:r>
              <a:rPr lang="en-US" u="sng" dirty="0"/>
              <a:t>different results</a:t>
            </a:r>
            <a:r>
              <a:rPr lang="en-US" dirty="0"/>
              <a:t> by changing its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 smtClean="0"/>
              <a:t>Getting Information from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already seen numerous examples of functions that </a:t>
            </a:r>
            <a:r>
              <a:rPr lang="en-US" u="sng" dirty="0"/>
              <a:t>return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91440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 smtClean="0"/>
              <a:t>, etc.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For example,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Takes in any string as its parameter</a:t>
            </a:r>
          </a:p>
          <a:p>
            <a:pPr lvl="1"/>
            <a:r>
              <a:rPr lang="en-US" dirty="0" smtClean="0"/>
              <a:t>Processes the digits in the string</a:t>
            </a:r>
          </a:p>
          <a:p>
            <a:pPr lvl="1"/>
            <a:r>
              <a:rPr lang="en-US" dirty="0" smtClean="0"/>
              <a:t>And </a:t>
            </a:r>
            <a:r>
              <a:rPr lang="en-US" u="sng" dirty="0" smtClean="0"/>
              <a:t>returns</a:t>
            </a:r>
            <a:r>
              <a:rPr lang="en-US" dirty="0" smtClean="0"/>
              <a:t> an integer value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3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 function return a value after it is called, we need to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keyword</a:t>
            </a:r>
          </a:p>
          <a:p>
            <a:endParaRPr lang="en-US" dirty="0" smtClean="0"/>
          </a:p>
          <a:p>
            <a:pPr marL="914400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return the square</a:t>
            </a:r>
          </a:p>
          <a:p>
            <a:pPr marL="91440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encounters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, it</a:t>
            </a:r>
          </a:p>
          <a:p>
            <a:pPr lvl="1"/>
            <a:r>
              <a:rPr lang="en-US" sz="3200" dirty="0" smtClean="0"/>
              <a:t>Exits </a:t>
            </a:r>
            <a:r>
              <a:rPr lang="en-US" sz="3200" dirty="0"/>
              <a:t>the </a:t>
            </a:r>
            <a:r>
              <a:rPr lang="en-US" sz="3200" dirty="0" smtClean="0"/>
              <a:t>function (immediately!)</a:t>
            </a:r>
          </a:p>
          <a:p>
            <a:pPr lvl="2"/>
            <a:r>
              <a:rPr lang="en-US" sz="2800" dirty="0" smtClean="0"/>
              <a:t>Even if it’s not the end of the function</a:t>
            </a:r>
          </a:p>
          <a:p>
            <a:pPr lvl="1"/>
            <a:r>
              <a:rPr lang="en-US" sz="3200" dirty="0" smtClean="0"/>
              <a:t>Returns </a:t>
            </a:r>
            <a:r>
              <a:rPr lang="en-US" sz="3200" dirty="0"/>
              <a:t>control </a:t>
            </a:r>
            <a:r>
              <a:rPr lang="en-US" sz="3200" dirty="0" smtClean="0"/>
              <a:t>back to where </a:t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function was </a:t>
            </a:r>
            <a:r>
              <a:rPr lang="en-US" sz="3200" dirty="0" smtClean="0"/>
              <a:t>called from</a:t>
            </a:r>
            <a:endParaRPr lang="en-US" sz="3200" dirty="0"/>
          </a:p>
          <a:p>
            <a:pPr lvl="1"/>
            <a:endParaRPr lang="en-US" dirty="0" smtClean="0"/>
          </a:p>
          <a:p>
            <a:r>
              <a:rPr lang="en-US" dirty="0" smtClean="0"/>
              <a:t>The expression in </a:t>
            </a:r>
            <a:r>
              <a:rPr lang="en-US" dirty="0"/>
              <a:t>the return statement </a:t>
            </a:r>
            <a:r>
              <a:rPr lang="en-US" dirty="0" smtClean="0"/>
              <a:t>is sent </a:t>
            </a:r>
            <a:r>
              <a:rPr lang="en-US" dirty="0"/>
              <a:t>back to the caller as </a:t>
            </a:r>
            <a:r>
              <a:rPr lang="en-US" dirty="0" smtClean="0"/>
              <a:t>a </a:t>
            </a:r>
            <a:r>
              <a:rPr lang="en-US" b="1" i="1" dirty="0" smtClean="0"/>
              <a:t>return value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219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775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6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0121 -0.1425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775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718" y="287996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1" name="TextBox 10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11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4583 0.0349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/>
              <a:t>Why they’re useful</a:t>
            </a:r>
          </a:p>
          <a:p>
            <a:pPr lvl="1"/>
            <a:r>
              <a:rPr lang="en-US" sz="3200" dirty="0"/>
              <a:t>When you should use them</a:t>
            </a:r>
          </a:p>
          <a:p>
            <a:r>
              <a:rPr lang="en-US" dirty="0" smtClean="0"/>
              <a:t>Defining functions</a:t>
            </a:r>
          </a:p>
          <a:p>
            <a:r>
              <a:rPr lang="en-US" dirty="0" smtClean="0"/>
              <a:t>Calling </a:t>
            </a:r>
            <a:r>
              <a:rPr lang="en-US" dirty="0"/>
              <a:t>functions</a:t>
            </a:r>
          </a:p>
          <a:p>
            <a:r>
              <a:rPr lang="en-US" dirty="0"/>
              <a:t>Variable scope</a:t>
            </a:r>
          </a:p>
          <a:p>
            <a:r>
              <a:rPr lang="en-US" dirty="0"/>
              <a:t>Passing </a:t>
            </a:r>
            <a:r>
              <a:rPr lang="en-US" dirty="0" smtClean="0"/>
              <a:t>arguments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2848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endParaRPr lang="en-US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12506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74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1.94444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36073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808685">
            <a:off x="3251900" y="3063140"/>
            <a:ext cx="140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argument: 5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591036" y="2700194"/>
            <a:ext cx="2388177" cy="6553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83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44896 -0.09329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51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6: Set the value </a:t>
            </a:r>
            <a:r>
              <a:rPr lang="en-US" dirty="0" smtClean="0">
                <a:solidFill>
                  <a:prstClr val="black"/>
                </a:solidFill>
              </a:rPr>
              <a:t>of the formal parameter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75023" y="3846522"/>
            <a:ext cx="2052251" cy="338554"/>
            <a:chOff x="4736654" y="3713284"/>
            <a:chExt cx="2052251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ans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25</a:t>
              </a:r>
              <a:endPara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4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04584 0.0349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5827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</a:t>
            </a:r>
            <a:r>
              <a:rPr lang="en-US" dirty="0" smtClean="0">
                <a:solidFill>
                  <a:prstClr val="black"/>
                </a:solidFill>
              </a:rPr>
              <a:t>from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8: </a:t>
            </a:r>
            <a:r>
              <a:rPr lang="en-US" dirty="0" smtClean="0">
                <a:solidFill>
                  <a:prstClr val="black"/>
                </a:solidFill>
              </a:rPr>
              <a:t>Return the value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dirty="0" smtClean="0">
                <a:solidFill>
                  <a:prstClr val="black"/>
                </a:solidFill>
              </a:rPr>
              <a:t>to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dirty="0" smtClean="0">
                <a:solidFill>
                  <a:prstClr val="black"/>
                </a:solidFill>
              </a:rPr>
              <a:t>set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 smtClean="0">
                <a:solidFill>
                  <a:prstClr val="black"/>
                </a:solidFill>
              </a:rPr>
              <a:t> the returned 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44466" y="290361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y: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87848" y="291111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23" name="TextBox 22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75023" y="3846522"/>
            <a:ext cx="2052251" cy="338554"/>
            <a:chOff x="4736654" y="3713284"/>
            <a:chExt cx="2052251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ans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25</a:t>
              </a:r>
              <a:endPara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8" name="Arc 27"/>
          <p:cNvSpPr/>
          <p:nvPr/>
        </p:nvSpPr>
        <p:spPr>
          <a:xfrm rot="16200000">
            <a:off x="2819815" y="1389594"/>
            <a:ext cx="2344489" cy="3163784"/>
          </a:xfrm>
          <a:prstGeom prst="arc">
            <a:avLst>
              <a:gd name="adj1" fmla="val 5986982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4221" y="3592745"/>
            <a:ext cx="1883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value: 25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037393" y="297148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5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3449 L -0.4849 0.0569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3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>
                <a:solidFill>
                  <a:prstClr val="black"/>
                </a:solidFill>
              </a:rPr>
              <a:t>Step 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8: Return the value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dirty="0">
                <a:solidFill>
                  <a:prstClr val="black"/>
                </a:solidFill>
              </a:rPr>
              <a:t>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and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>
                <a:solidFill>
                  <a:prstClr val="black"/>
                </a:solidFill>
              </a:rPr>
              <a:t> the returned value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9: Print value of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7578" y="335852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644466" y="2903613"/>
            <a:ext cx="2052251" cy="338554"/>
            <a:chOff x="5122829" y="3713284"/>
            <a:chExt cx="2052251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y: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87848" y="291111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5372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1.94444E-6 0.034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Island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28" name="Folded Corner 27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3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52" y="4498077"/>
            <a:ext cx="1844612" cy="14260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</a:t>
            </a:r>
            <a:r>
              <a:rPr lang="en-US" dirty="0" smtClean="0"/>
              <a:t>value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950" y="5608585"/>
            <a:ext cx="3920633" cy="949528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81836" y="4579192"/>
            <a:ext cx="831351" cy="842006"/>
            <a:chOff x="6591161" y="2758702"/>
            <a:chExt cx="831351" cy="842006"/>
          </a:xfrm>
        </p:grpSpPr>
        <p:sp>
          <p:nvSpPr>
            <p:cNvPr id="51" name="Folded Corner 50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84762" y="5320859"/>
            <a:ext cx="831351" cy="842006"/>
            <a:chOff x="6591161" y="2758702"/>
            <a:chExt cx="831351" cy="842006"/>
          </a:xfrm>
        </p:grpSpPr>
        <p:sp>
          <p:nvSpPr>
            <p:cNvPr id="44" name="Folded Corner 43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19950" y="5609678"/>
            <a:ext cx="3920633" cy="951014"/>
            <a:chOff x="1299248" y="5528092"/>
            <a:chExt cx="3920633" cy="95101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 rot="21449416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Arguments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sp>
        <p:nvSpPr>
          <p:cNvPr id="47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547698" y="4581840"/>
            <a:ext cx="1844613" cy="1426086"/>
            <a:chOff x="5820600" y="2788750"/>
            <a:chExt cx="1844613" cy="1426086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53" y="4780582"/>
            <a:ext cx="1767108" cy="1139319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-15749" y="5217500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x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2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9757 -0.10741 L -0.14809 -0.10741 C -0.08108 -0.10741 0.00139 -0.07824 0.00139 -0.05417 L 0.00139 -0.00023 " pathEditMode="relative" rAng="0" ptsTypes="AAAA">
                                          <p:cBhvr>
                                            <p:cTn id="32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948" y="5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9757 -0.10741 L -0.14809 -0.10741 C -0.08108 -0.10741 0.00139 -0.07824 0.00139 -0.05417 L 0.00139 -0.00023 " pathEditMode="relative" rAng="0" ptsTypes="AAAA">
                                          <p:cBhvr>
                                            <p:cTn id="32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948" y="5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</a:t>
            </a:r>
            <a:r>
              <a:rPr lang="en-US" dirty="0" smtClean="0"/>
              <a:t>value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19950" y="5318488"/>
            <a:ext cx="3920633" cy="1242204"/>
            <a:chOff x="1319950" y="5318488"/>
            <a:chExt cx="3920633" cy="1242204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9950" y="5608585"/>
              <a:ext cx="3920633" cy="949528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/>
          </p:nvGrpSpPr>
          <p:grpSpPr>
            <a:xfrm>
              <a:off x="2774226" y="5318488"/>
              <a:ext cx="831351" cy="842006"/>
              <a:chOff x="6685431" y="3182904"/>
              <a:chExt cx="831351" cy="842006"/>
            </a:xfrm>
          </p:grpSpPr>
          <p:sp>
            <p:nvSpPr>
              <p:cNvPr id="44" name="Folded Corner 43"/>
              <p:cNvSpPr/>
              <p:nvPr/>
            </p:nvSpPr>
            <p:spPr>
              <a:xfrm rot="10800000" flipH="1">
                <a:off x="6759535" y="3182904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685431" y="3196469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319950" y="5609678"/>
              <a:ext cx="3920633" cy="951014"/>
              <a:chOff x="1299248" y="5528092"/>
              <a:chExt cx="3920633" cy="95101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26" name="Rectangle 25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</a:t>
                </a:r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Arguments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7547698" y="4581840"/>
            <a:ext cx="1844613" cy="1426086"/>
            <a:chOff x="5820600" y="2788750"/>
            <a:chExt cx="1844613" cy="1426086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43" name="Folded Corner 42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611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29913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9823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304" y="5601595"/>
            <a:ext cx="3920633" cy="9495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9" y="4581840"/>
            <a:ext cx="1844612" cy="14260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 smtClean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</p:txBody>
      </p:sp>
      <p:grpSp>
        <p:nvGrpSpPr>
          <p:cNvPr id="41" name="Group 40"/>
          <p:cNvGrpSpPr/>
          <p:nvPr/>
        </p:nvGrpSpPr>
        <p:grpSpPr>
          <a:xfrm>
            <a:off x="8054329" y="4682498"/>
            <a:ext cx="831351" cy="842006"/>
            <a:chOff x="6591161" y="2758702"/>
            <a:chExt cx="831351" cy="842006"/>
          </a:xfrm>
        </p:grpSpPr>
        <p:sp>
          <p:nvSpPr>
            <p:cNvPr id="44" name="Folded Corner 43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7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6304" y="5602688"/>
            <a:ext cx="3920633" cy="95101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 rot="21449416">
            <a:off x="4330800" y="5842711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rPr>
              <a:t>USS </a:t>
            </a:r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rPr>
              <a:t>Arguments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8" y="4864345"/>
            <a:ext cx="1767108" cy="1139319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8031502" y="5301263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num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53" name="Group 52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56" name="Folded Corner 55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55" name="Rectangle 54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023 L -0.09636 -0.10486 C -0.11684 -0.12893 -0.14237 -0.1368 -0.1665 -0.12916 C -0.19428 -0.12083 -0.21355 -0.09907 -0.22431 -0.06551 L -0.27553 0.08449 " pathEditMode="relative" rAng="20820000" ptsTypes="AAAAA">
                                      <p:cBhvr>
                                        <p:cTn id="6" dur="2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49910" y="5597322"/>
            <a:ext cx="3920633" cy="952107"/>
            <a:chOff x="3606849" y="5606749"/>
            <a:chExt cx="3920633" cy="952107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49" y="5606749"/>
              <a:ext cx="3920633" cy="949528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3606849" y="5607842"/>
              <a:ext cx="3920633" cy="951014"/>
              <a:chOff x="1299248" y="5528092"/>
              <a:chExt cx="3920633" cy="951014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</a:t>
                </a:r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Arguments</a:t>
                </a:r>
              </a:p>
            </p:txBody>
          </p:sp>
        </p:grpSp>
      </p:grp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57" name="Group 5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0" name="Folded Corner 5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794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1.85185E-6 L 0.00104 0.4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6913086" y="4710484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62" name="Group 61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5" name="Folded Corner 64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6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6911557" y="4704593"/>
            <a:ext cx="831351" cy="842006"/>
            <a:chOff x="6591161" y="2758702"/>
            <a:chExt cx="831351" cy="842006"/>
          </a:xfrm>
        </p:grpSpPr>
        <p:sp>
          <p:nvSpPr>
            <p:cNvPr id="57" name="Folded Corner 56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913086" y="4710484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61" name="Group 60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4" name="Folded Corner 63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314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04688 -0.09121 C -0.0566 -0.11181 -0.07136 -0.12246 -0.08663 -0.12246 C -0.10399 -0.12246 -0.11806 -0.11181 -0.12778 -0.09121 L -0.17448 4.44444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-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77" name="Group 76"/>
          <p:cNvGrpSpPr/>
          <p:nvPr/>
        </p:nvGrpSpPr>
        <p:grpSpPr>
          <a:xfrm>
            <a:off x="6911557" y="4704593"/>
            <a:ext cx="831351" cy="842006"/>
            <a:chOff x="6591161" y="2758702"/>
            <a:chExt cx="831351" cy="842006"/>
          </a:xfrm>
        </p:grpSpPr>
        <p:sp>
          <p:nvSpPr>
            <p:cNvPr id="78" name="Folded Corner 7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308033" y="4711000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82" name="Group 81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85" name="Folded Corner 84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84" name="Rectangle 83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36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00104 0.080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-0.25 -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25 -3.703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8009 L -0.24896 0.080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7541226" y="4585306"/>
              <a:ext cx="1844613" cy="1426086"/>
              <a:chOff x="7541226" y="4585306"/>
              <a:chExt cx="1844613" cy="142608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1227" y="4585306"/>
                <a:ext cx="1844612" cy="1426086"/>
              </a:xfrm>
              <a:prstGeom prst="rect">
                <a:avLst/>
              </a:prstGeom>
            </p:spPr>
          </p:pic>
          <p:grpSp>
            <p:nvGrpSpPr>
              <p:cNvPr id="32" name="Group 31"/>
              <p:cNvGrpSpPr/>
              <p:nvPr/>
            </p:nvGrpSpPr>
            <p:grpSpPr>
              <a:xfrm>
                <a:off x="8054329" y="4682498"/>
                <a:ext cx="831351" cy="842006"/>
                <a:chOff x="6591161" y="2758702"/>
                <a:chExt cx="831351" cy="842006"/>
              </a:xfrm>
            </p:grpSpPr>
            <p:sp>
              <p:nvSpPr>
                <p:cNvPr id="49" name="Folded Corner 48"/>
                <p:cNvSpPr/>
                <p:nvPr/>
              </p:nvSpPr>
              <p:spPr>
                <a:xfrm rot="10800000" flipH="1">
                  <a:off x="6665265" y="2758702"/>
                  <a:ext cx="705349" cy="842006"/>
                </a:xfrm>
                <a:prstGeom prst="foldedCorner">
                  <a:avLst>
                    <a:gd name="adj" fmla="val 2725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6591161" y="2772267"/>
                  <a:ext cx="831351" cy="584865"/>
                </a:xfrm>
                <a:prstGeom prst="rect">
                  <a:avLst/>
                </a:prstGeom>
                <a:noFill/>
                <a:ln w="285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 sz="700" dirty="0">
                    <a:solidFill>
                      <a:prstClr val="black"/>
                    </a:solidFill>
                  </a:endParaRPr>
                </a:p>
                <a:p>
                  <a:pPr algn="ctr"/>
                  <a:r>
                    <a:rPr lang="en-US" sz="3200" dirty="0">
                      <a:solidFill>
                        <a:prstClr val="black"/>
                      </a:solidFill>
                    </a:rPr>
                    <a:t>5</a:t>
                  </a:r>
                  <a:endParaRPr lang="en-US" sz="4400" dirty="0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1226" y="4867811"/>
                <a:ext cx="1767108" cy="1139319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8025030" y="5304729"/>
                <a:ext cx="1184678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 err="1" smtClean="0">
                    <a:ln w="3175">
                      <a:solidFill>
                        <a:prstClr val="black"/>
                      </a:solidFill>
                      <a:prstDash val="solid"/>
                    </a:ln>
                    <a:solidFill>
                      <a:srgbClr val="FFC000"/>
                    </a:solidFill>
                  </a:rPr>
                  <a:t>num</a:t>
                </a:r>
                <a:endPara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84" y="4613292"/>
              <a:ext cx="1844612" cy="1426086"/>
            </a:xfrm>
            <a:prstGeom prst="rect">
              <a:avLst/>
            </a:prstGeom>
          </p:spPr>
        </p:pic>
        <p:grpSp>
          <p:nvGrpSpPr>
            <p:cNvPr id="61" name="Group 60"/>
            <p:cNvGrpSpPr/>
            <p:nvPr/>
          </p:nvGrpSpPr>
          <p:grpSpPr>
            <a:xfrm>
              <a:off x="6911557" y="4704593"/>
              <a:ext cx="831351" cy="842006"/>
              <a:chOff x="6591161" y="2758702"/>
              <a:chExt cx="831351" cy="842006"/>
            </a:xfrm>
          </p:grpSpPr>
          <p:sp>
            <p:nvSpPr>
              <p:cNvPr id="62" name="Folded Corner 61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25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83" y="4895797"/>
              <a:ext cx="1767108" cy="1139319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6883787" y="5332715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ans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77" name="Group 7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80" name="Folded Corner 7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79" name="Rectangle 7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67223" y="5592662"/>
            <a:ext cx="3920633" cy="949528"/>
          </a:xfrm>
          <a:prstGeom prst="rect">
            <a:avLst/>
          </a:prstGeom>
        </p:spPr>
      </p:pic>
      <p:grpSp>
        <p:nvGrpSpPr>
          <p:cNvPr id="69" name="Group 68"/>
          <p:cNvGrpSpPr/>
          <p:nvPr/>
        </p:nvGrpSpPr>
        <p:grpSpPr>
          <a:xfrm>
            <a:off x="3046353" y="5257216"/>
            <a:ext cx="831351" cy="842006"/>
            <a:chOff x="6591161" y="2758702"/>
            <a:chExt cx="831351" cy="842006"/>
          </a:xfrm>
        </p:grpSpPr>
        <p:sp>
          <p:nvSpPr>
            <p:cNvPr id="70" name="Folded Corner 69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567223" y="5593755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6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3.33333E-6 L -1.66667E-6 0.702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4.16667E-6 -0.0949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Assign </a:t>
            </a:r>
            <a:r>
              <a:rPr lang="en-US" dirty="0" smtClean="0"/>
              <a:t>returned value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3" y="4548179"/>
            <a:ext cx="1844612" cy="1426086"/>
          </a:xfrm>
          <a:prstGeom prst="rect">
            <a:avLst/>
          </a:prstGeom>
        </p:spPr>
      </p:pic>
      <p:grpSp>
        <p:nvGrpSpPr>
          <p:cNvPr id="80" name="Group 79"/>
          <p:cNvGrpSpPr/>
          <p:nvPr/>
        </p:nvGrpSpPr>
        <p:grpSpPr>
          <a:xfrm>
            <a:off x="3046353" y="4606788"/>
            <a:ext cx="831351" cy="842006"/>
            <a:chOff x="6591161" y="2758702"/>
            <a:chExt cx="831351" cy="842006"/>
          </a:xfrm>
        </p:grpSpPr>
        <p:sp>
          <p:nvSpPr>
            <p:cNvPr id="81" name="Folded Corner 80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2" y="4830684"/>
            <a:ext cx="1767108" cy="1139319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138836" y="5267602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y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90" name="Folded Corner 8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67223" y="5592662"/>
            <a:ext cx="3920633" cy="952107"/>
            <a:chOff x="1567223" y="5592662"/>
            <a:chExt cx="3920633" cy="9521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567223" y="5592662"/>
              <a:ext cx="3920633" cy="949528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 flipH="1">
              <a:off x="1567223" y="5593755"/>
              <a:ext cx="3920633" cy="951014"/>
              <a:chOff x="1299248" y="5528092"/>
              <a:chExt cx="3920633" cy="951014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 rot="21397191" flipH="1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Return Values</a:t>
                </a:r>
                <a:endPara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692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05261 -0.08379 C -0.06372 -0.10278 -0.08021 -0.11273 -0.0974 -0.11273 C -0.11702 -0.11273 -0.13247 -0.10278 -0.14358 -0.08379 L -0.19584 -1.85185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-564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-3.7037E-6 L -3.88889E-6 0.429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dirty="0" smtClean="0"/>
              <a:t>and Common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Function Returns </a:t>
            </a:r>
            <a:r>
              <a:rPr lang="en-US" i="1" dirty="0" smtClean="0"/>
              <a:t>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Python functions return a </a:t>
            </a:r>
            <a:r>
              <a:rPr lang="en-US" dirty="0" smtClean="0"/>
              <a:t>value</a:t>
            </a:r>
          </a:p>
          <a:p>
            <a:pPr lvl="1"/>
            <a:r>
              <a:rPr lang="en-US" sz="3200" dirty="0" smtClean="0"/>
              <a:t>Even if they don’t have 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3200" dirty="0"/>
              <a:t> statement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without </a:t>
            </a:r>
            <a:r>
              <a:rPr lang="en-US" dirty="0" smtClean="0"/>
              <a:t>an explicit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pass back </a:t>
            </a:r>
            <a:r>
              <a:rPr lang="en-US" dirty="0"/>
              <a:t>a special object, </a:t>
            </a:r>
            <a:r>
              <a:rPr lang="en-US" dirty="0" smtClean="0"/>
              <a:t>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 smtClean="0"/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US" sz="3200" dirty="0" smtClean="0"/>
              <a:t> is the </a:t>
            </a:r>
            <a:r>
              <a:rPr lang="en-US" sz="3200" u="sng" dirty="0" smtClean="0"/>
              <a:t>absence</a:t>
            </a:r>
            <a:r>
              <a:rPr lang="en-US" sz="3200" dirty="0" smtClean="0"/>
              <a:t> of a value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1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Writing a function that returns a value but…</a:t>
            </a:r>
          </a:p>
          <a:p>
            <a:pPr lvl="3"/>
            <a:endParaRPr lang="en-US" dirty="0"/>
          </a:p>
          <a:p>
            <a:r>
              <a:rPr lang="en-US" dirty="0" smtClean="0"/>
              <a:t>Forgetting to include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statement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multiply(num1, num2):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print("doing", num1, "*", num2)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answer = num1 * num2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product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multiply(3, 5)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doing 3 * 5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print(product)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360" y="5180142"/>
            <a:ext cx="305023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Variable assigned to the return value will be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/>
              <a:t>To introduce value-returning functions</a:t>
            </a:r>
          </a:p>
          <a:p>
            <a:pPr lvl="1"/>
            <a:r>
              <a:rPr lang="en-US" dirty="0" smtClean="0"/>
              <a:t>Common problems</a:t>
            </a:r>
          </a:p>
          <a:p>
            <a:pPr lvl="1"/>
            <a:r>
              <a:rPr lang="en-US" dirty="0" smtClean="0"/>
              <a:t>Solutions to common problems</a:t>
            </a:r>
          </a:p>
          <a:p>
            <a:r>
              <a:rPr lang="en-US" dirty="0" smtClean="0"/>
              <a:t>To </a:t>
            </a:r>
            <a:r>
              <a:rPr lang="en-US" dirty="0"/>
              <a:t>better grasp how values in the scope of a function actually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To </a:t>
            </a:r>
            <a:r>
              <a:rPr lang="en-US" dirty="0"/>
              <a:t>practice function </a:t>
            </a:r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Writing a function that returns a value but…</a:t>
            </a:r>
          </a:p>
          <a:p>
            <a:pPr lvl="3"/>
            <a:endParaRPr lang="en-US" dirty="0"/>
          </a:p>
          <a:p>
            <a:r>
              <a:rPr lang="en-US" dirty="0" smtClean="0"/>
              <a:t>Forgetting to assign that value to anything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product = 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multiply(num1, num2):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print("doing", num1, "*", num2)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num1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num2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multiply(7, 8)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doing 7 * 8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print(product)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5121" y="5142459"/>
            <a:ext cx="4355184" cy="11079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variable</a:t>
            </a:r>
            <a:r>
              <a:rPr lang="en-US" sz="2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product 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was not updated; the code should have read</a:t>
            </a:r>
            <a:br>
              <a:rPr lang="en-US" sz="22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 = multiply(7, 8)</a:t>
            </a:r>
            <a:endParaRPr lang="en-US" sz="2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your value-returning functions produce strange messages, check to make sure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smtClean="0"/>
              <a:t>correctly!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*: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“Modifying”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Suppose you are writing a program that manages bank accounts</a:t>
            </a:r>
          </a:p>
          <a:p>
            <a:pPr eaLnBrk="1" hangingPunct="1"/>
            <a:r>
              <a:rPr lang="en-US" altLang="en-US" dirty="0"/>
              <a:t>One function we would need to create is one to accumulate interest on the account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125" y="4505324"/>
            <a:ext cx="8195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8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sz="28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want to set the balance of the account to a new value that includes the interest amount</a:t>
            </a:r>
          </a:p>
          <a:p>
            <a:pPr marL="0" indent="0" eaLnBrk="1" hangingPunct="1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3222977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8383" y="5618962"/>
            <a:ext cx="211455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Is this what </a:t>
            </a:r>
            <a:b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</a:br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we expected?</a:t>
            </a:r>
            <a:endParaRPr lang="en-US" sz="20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1381" y="4900359"/>
            <a:ext cx="963105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https://pixabay.com/static/uploads/photo/2015/02/13/09/47/finance-634901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88" y="3720814"/>
            <a:ext cx="2606034" cy="260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00015" y="3892995"/>
            <a:ext cx="223107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What is the output of this code?</a:t>
            </a:r>
            <a:endParaRPr lang="en-US" sz="20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What’s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was intended that </a:t>
            </a:r>
            <a:r>
              <a:rPr lang="en-US" altLang="en-US" dirty="0"/>
              <a:t>the 5% would be </a:t>
            </a:r>
            <a:br>
              <a:rPr lang="en-US" altLang="en-US" dirty="0"/>
            </a:br>
            <a:r>
              <a:rPr lang="en-US" altLang="en-US" dirty="0"/>
              <a:t>added to the amount, returning $1050</a:t>
            </a:r>
          </a:p>
          <a:p>
            <a:pPr eaLnBrk="1" hangingPunct="1"/>
            <a:r>
              <a:rPr lang="en-US" altLang="en-US" dirty="0" smtClean="0"/>
              <a:t>Was </a:t>
            </a:r>
            <a:r>
              <a:rPr lang="en-US" altLang="en-US" dirty="0"/>
              <a:t>$1000 the expected output?</a:t>
            </a:r>
          </a:p>
          <a:p>
            <a:endParaRPr lang="en-US" altLang="en-US" dirty="0"/>
          </a:p>
          <a:p>
            <a:pPr eaLnBrk="1" hangingPunct="1"/>
            <a:r>
              <a:rPr lang="en-US" altLang="en-US" dirty="0"/>
              <a:t>No – so what went wrong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This is a very common mistake to make!</a:t>
            </a:r>
            <a:endParaRPr lang="en-US" altLang="en-US" dirty="0"/>
          </a:p>
          <a:p>
            <a:pPr lvl="1"/>
            <a:r>
              <a:rPr lang="en-US" altLang="en-US" sz="3200" dirty="0"/>
              <a:t>Let’s trace through the </a:t>
            </a:r>
            <a:r>
              <a:rPr lang="en-US" altLang="en-US" sz="3200" dirty="0" smtClean="0"/>
              <a:t>code and figure it out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First, we create two variables that are local to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941" y="5012003"/>
            <a:ext cx="19431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local variables </a:t>
            </a:r>
            <a:b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</a:br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44041" y="5213040"/>
            <a:ext cx="1827245" cy="1389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344041" y="5365946"/>
            <a:ext cx="1827245" cy="1017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6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Second, we call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and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pass </a:t>
            </a:r>
            <a:r>
              <a:rPr lang="en-US" altLang="en-US" dirty="0"/>
              <a:t>the </a:t>
            </a:r>
            <a:r>
              <a:rPr lang="en-US" altLang="en-US" dirty="0" smtClean="0"/>
              <a:t>values of the local </a:t>
            </a:r>
            <a:r>
              <a:rPr lang="en-US" altLang="en-US" dirty="0"/>
              <a:t>variables of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dirty="0"/>
              <a:t> as </a:t>
            </a:r>
            <a:r>
              <a:rPr lang="en-US" altLang="en-US" dirty="0" smtClean="0"/>
              <a:t>arguments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055" y="5119923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Call to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2547836" y="5473866"/>
            <a:ext cx="1586419" cy="2557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24892" y="3625228"/>
            <a:ext cx="2172781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Passing the values stored in amount and rate, which are local variables</a:t>
            </a: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224892" y="4918592"/>
            <a:ext cx="678368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03260" y="4918592"/>
            <a:ext cx="203335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0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Third, when control is passed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/>
              <a:t>, the formal parameters </a:t>
            </a:r>
            <a:r>
              <a:rPr lang="en-US" altLang="en-US" sz="2800" dirty="0" smtClean="0"/>
              <a:t>(</a:t>
            </a:r>
            <a:r>
              <a:rPr lang="en-US" altLang="en-US" sz="2800" dirty="0"/>
              <a:t>balance and rate) are set to the </a:t>
            </a:r>
            <a:r>
              <a:rPr lang="en-US" altLang="en-US" sz="2800" dirty="0" smtClean="0"/>
              <a:t>value of the arguments (</a:t>
            </a:r>
            <a:r>
              <a:rPr lang="en-US" altLang="en-US" sz="2800" dirty="0"/>
              <a:t>amount and rate)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830180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Control passes to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2629981" y="3830180"/>
            <a:ext cx="938651" cy="3539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47936" y="4607573"/>
            <a:ext cx="3404681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alance = amount = 1000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rate = rate = 0.05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304577" y="3904240"/>
            <a:ext cx="0" cy="75702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69071" y="3904240"/>
            <a:ext cx="820565" cy="102649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2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Even though the parameter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rate</a:t>
            </a:r>
            <a:r>
              <a:rPr lang="en-US" altLang="en-US" sz="2800" dirty="0"/>
              <a:t> appears in both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sz="2800" dirty="0"/>
              <a:t> and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800" dirty="0"/>
              <a:t> they are two </a:t>
            </a:r>
            <a:r>
              <a:rPr lang="en-US" altLang="en-US" sz="2800" u="sng" dirty="0"/>
              <a:t>separate</a:t>
            </a:r>
            <a:r>
              <a:rPr lang="en-US" altLang="en-US" sz="2800" dirty="0"/>
              <a:t> variables because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873" y="3846919"/>
            <a:ext cx="212158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Even though rate exists in both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and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they are in two separate scopes</a:t>
            </a:r>
            <a:endParaRPr lang="en-US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2412460" y="4724082"/>
            <a:ext cx="1741251" cy="76231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2412460" y="3846919"/>
            <a:ext cx="4639136" cy="8771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26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Parts of a 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other words, the </a:t>
            </a:r>
            <a:r>
              <a:rPr lang="en-US" altLang="en-US" b="1" i="1" dirty="0"/>
              <a:t>formal parameters 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dirty="0"/>
              <a:t>of a function only receive the </a:t>
            </a:r>
            <a:r>
              <a:rPr lang="en-US" altLang="en-US" u="sng" dirty="0"/>
              <a:t>values</a:t>
            </a:r>
            <a:r>
              <a:rPr lang="en-US" altLang="en-US" dirty="0"/>
              <a:t> of </a:t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b="1" i="1" dirty="0" smtClean="0"/>
              <a:t>arguments</a:t>
            </a:r>
            <a:endParaRPr lang="en-US" altLang="en-US" b="1" i="1" dirty="0"/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The function does </a:t>
            </a:r>
            <a:r>
              <a:rPr lang="en-US" altLang="en-US" u="sng" dirty="0"/>
              <a:t>not</a:t>
            </a:r>
            <a:r>
              <a:rPr lang="en-US" altLang="en-US" dirty="0"/>
              <a:t> have access </a:t>
            </a:r>
            <a:br>
              <a:rPr lang="en-US" altLang="en-US" dirty="0"/>
            </a:br>
            <a:r>
              <a:rPr lang="en-US" altLang="en-US" dirty="0"/>
              <a:t>to the </a:t>
            </a:r>
            <a:r>
              <a:rPr lang="en-US" altLang="en-US" dirty="0" smtClean="0"/>
              <a:t>original variable </a:t>
            </a:r>
            <a:r>
              <a:rPr lang="en-US" altLang="en-US" dirty="0"/>
              <a:t>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sz="2400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alt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sz="2400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alt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5062" y="3652705"/>
            <a:ext cx="30502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are the only parts we changed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1485152" y="3185200"/>
            <a:ext cx="3303663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1485153" y="4983103"/>
            <a:ext cx="1676335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+ %</a:t>
            </a:r>
          </a:p>
          <a:p>
            <a:pPr lvl="1"/>
            <a:r>
              <a:rPr lang="en-US" dirty="0" smtClean="0"/>
              <a:t>(Meta + Shift + 5)</a:t>
            </a:r>
          </a:p>
          <a:p>
            <a:pPr lvl="1"/>
            <a:r>
              <a:rPr lang="en-US" dirty="0" smtClean="0"/>
              <a:t>Search and replace</a:t>
            </a:r>
          </a:p>
          <a:p>
            <a:pPr lvl="2"/>
            <a:r>
              <a:rPr lang="en-US" dirty="0" smtClean="0"/>
              <a:t>Keeps correct case!  (cat -&gt; dog, Cat -&gt; Dog, CAT -&gt; DOG)</a:t>
            </a:r>
          </a:p>
          <a:p>
            <a:pPr lvl="4"/>
            <a:endParaRPr lang="en-US" dirty="0"/>
          </a:p>
          <a:p>
            <a:r>
              <a:rPr lang="en-US" dirty="0" smtClean="0"/>
              <a:t>First, type the thing to search for; hit Enter</a:t>
            </a:r>
          </a:p>
          <a:p>
            <a:r>
              <a:rPr lang="en-US" dirty="0" smtClean="0"/>
              <a:t>Second, type the thing replace it with; Enter</a:t>
            </a:r>
          </a:p>
          <a:p>
            <a:pPr lvl="1"/>
            <a:r>
              <a:rPr lang="en-US" dirty="0" smtClean="0"/>
              <a:t>Hit “y” or “n” for each highlighted instance to indicate if you want to replace that 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5 is out on Blackboard now</a:t>
            </a:r>
          </a:p>
          <a:p>
            <a:pPr lvl="1"/>
            <a:r>
              <a:rPr lang="en-US" dirty="0" smtClean="0"/>
              <a:t>Due by Friday (Oct 13th)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Midterm is </a:t>
            </a:r>
            <a:r>
              <a:rPr lang="en-US" u="sng" dirty="0" smtClean="0"/>
              <a:t>in class</a:t>
            </a:r>
            <a:r>
              <a:rPr lang="en-US" dirty="0" smtClean="0"/>
              <a:t>, October 18</a:t>
            </a:r>
            <a:r>
              <a:rPr lang="en-US" baseline="30000" dirty="0" smtClean="0"/>
              <a:t>th</a:t>
            </a:r>
            <a:r>
              <a:rPr lang="en-US" dirty="0" smtClean="0"/>
              <a:t> and 19th</a:t>
            </a:r>
          </a:p>
          <a:p>
            <a:pPr lvl="1"/>
            <a:r>
              <a:rPr lang="en-US" dirty="0" smtClean="0"/>
              <a:t>Survey #1 will be released that week as well</a:t>
            </a:r>
          </a:p>
          <a:p>
            <a:pPr lvl="1"/>
            <a:r>
              <a:rPr lang="en-US" dirty="0" smtClean="0"/>
              <a:t>Review packet out on the website now</a:t>
            </a:r>
          </a:p>
          <a:p>
            <a:pPr lvl="1"/>
            <a:r>
              <a:rPr lang="en-US" dirty="0" smtClean="0"/>
              <a:t>You </a:t>
            </a:r>
            <a:r>
              <a:rPr lang="en-US" b="1" i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a pencil on the exam!</a:t>
            </a:r>
          </a:p>
          <a:p>
            <a:pPr lvl="2"/>
            <a:r>
              <a:rPr lang="en-US" dirty="0" smtClean="0"/>
              <a:t>Exams taken in pen will not be graded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Cardboard </a:t>
            </a:r>
            <a:r>
              <a:rPr lang="en-US" sz="2000" dirty="0"/>
              <a:t>box:</a:t>
            </a:r>
          </a:p>
          <a:p>
            <a:pPr lvl="1"/>
            <a:r>
              <a:rPr lang="en-US" sz="1600" dirty="0"/>
              <a:t>https://pixabay.com/p-220256</a:t>
            </a:r>
            <a:r>
              <a:rPr lang="en-US" sz="1600" dirty="0" smtClean="0"/>
              <a:t>/</a:t>
            </a:r>
            <a:endParaRPr lang="en-US" sz="1600" dirty="0"/>
          </a:p>
          <a:p>
            <a:r>
              <a:rPr lang="en-US" sz="2000" dirty="0"/>
              <a:t>Wooden ship (adapted from):</a:t>
            </a:r>
          </a:p>
          <a:p>
            <a:pPr lvl="1"/>
            <a:r>
              <a:rPr lang="en-US" sz="1600" dirty="0"/>
              <a:t>https://pixabay.com/p-307603</a:t>
            </a:r>
            <a:r>
              <a:rPr lang="en-US" sz="1600" dirty="0" smtClean="0"/>
              <a:t>/</a:t>
            </a:r>
            <a:endParaRPr lang="en-US" sz="1600" dirty="0"/>
          </a:p>
          <a:p>
            <a:r>
              <a:rPr lang="en-US" sz="2000" dirty="0"/>
              <a:t>Coconut island (adapted from):</a:t>
            </a:r>
          </a:p>
          <a:p>
            <a:pPr lvl="1"/>
            <a:r>
              <a:rPr lang="en-US" sz="1600" dirty="0"/>
              <a:t>https://pixabay.com/p-1892861</a:t>
            </a:r>
            <a:r>
              <a:rPr lang="en-US" sz="1600" dirty="0" smtClean="0"/>
              <a:t>/</a:t>
            </a:r>
          </a:p>
          <a:p>
            <a:r>
              <a:rPr lang="en-US" sz="2000" dirty="0" smtClean="0"/>
              <a:t>Dollar sign:</a:t>
            </a:r>
          </a:p>
          <a:p>
            <a:pPr lvl="1"/>
            <a:r>
              <a:rPr lang="en-US" sz="1600" dirty="0"/>
              <a:t>https://pixabay.com/p-634901/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_______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 _________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_______ 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_______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 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7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f____ p________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f____ p________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93375" y="2004455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name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00912" y="231097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formal parameters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371" y="5910554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arguments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43076" y="2752971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body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7238" y="4997821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call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768" y="3006140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definition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6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Layout and 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13924</TotalTime>
  <Words>2261</Words>
  <Application>Microsoft Office PowerPoint</Application>
  <PresentationFormat>On-screen Show (4:3)</PresentationFormat>
  <Paragraphs>625</Paragraphs>
  <Slides>55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11 – Functions (cont)</vt:lpstr>
      <vt:lpstr>Last Class We Covered</vt:lpstr>
      <vt:lpstr>Any Questions from Last Time?</vt:lpstr>
      <vt:lpstr>Today’s Objectives</vt:lpstr>
      <vt:lpstr>Review: Parts of a Function</vt:lpstr>
      <vt:lpstr>Function Vocabulary</vt:lpstr>
      <vt:lpstr>Function Vocabulary</vt:lpstr>
      <vt:lpstr>Function Vocabulary</vt:lpstr>
      <vt:lpstr>File Layout and Constants</vt:lpstr>
      <vt:lpstr>Layout of a Python File</vt:lpstr>
      <vt:lpstr>Global Constants</vt:lpstr>
      <vt:lpstr>Return Statements</vt:lpstr>
      <vt:lpstr>Giving Information to a Function</vt:lpstr>
      <vt:lpstr>Getting Information from a Function</vt:lpstr>
      <vt:lpstr>Functions that Return Values</vt:lpstr>
      <vt:lpstr>Handling Return Values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Island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None and Common Problems</vt:lpstr>
      <vt:lpstr>Every Function Returns Something</vt:lpstr>
      <vt:lpstr>Common Errors and Problems</vt:lpstr>
      <vt:lpstr>Common Errors and Problems</vt:lpstr>
      <vt:lpstr>Common Errors and Problems</vt:lpstr>
      <vt:lpstr>“Modifying” Parameters</vt:lpstr>
      <vt:lpstr>Bank Interest Example</vt:lpstr>
      <vt:lpstr>Bank Interest Example</vt:lpstr>
      <vt:lpstr>What’s Going On?</vt:lpstr>
      <vt:lpstr>Tracing the Bank Interest Code</vt:lpstr>
      <vt:lpstr>Tracing the Bank Interest Code</vt:lpstr>
      <vt:lpstr>Tracing the Bank Interest Code</vt:lpstr>
      <vt:lpstr>Tracing the Bank Interest Code</vt:lpstr>
      <vt:lpstr>Scope</vt:lpstr>
      <vt:lpstr>New Bank Interest Code</vt:lpstr>
      <vt:lpstr>New Bank Interest Code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315</cp:revision>
  <dcterms:created xsi:type="dcterms:W3CDTF">2014-05-05T14:25:42Z</dcterms:created>
  <dcterms:modified xsi:type="dcterms:W3CDTF">2017-10-11T07:54:16Z</dcterms:modified>
</cp:coreProperties>
</file>